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314" r:id="rId2"/>
    <p:sldId id="511" r:id="rId3"/>
    <p:sldId id="508" r:id="rId4"/>
    <p:sldId id="509" r:id="rId5"/>
    <p:sldId id="515" r:id="rId6"/>
    <p:sldId id="514" r:id="rId7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8"/>
    <p:restoredTop sz="94560"/>
  </p:normalViewPr>
  <p:slideViewPr>
    <p:cSldViewPr snapToGrid="0" snapToObjects="1">
      <p:cViewPr varScale="1">
        <p:scale>
          <a:sx n="132" d="100"/>
          <a:sy n="132" d="100"/>
        </p:scale>
        <p:origin x="8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8" y="5314474"/>
            <a:ext cx="258623" cy="269239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761998" y="714373"/>
            <a:ext cx="6572254" cy="541420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85874" y="1855390"/>
            <a:ext cx="6572253" cy="2719587"/>
          </a:xfrm>
          <a:prstGeom prst="rect">
            <a:avLst/>
          </a:prstGeom>
        </p:spPr>
        <p:txBody>
          <a:bodyPr lIns="28574" tIns="28574" rIns="28574" bIns="28574"/>
          <a:lstStyle>
            <a:lvl1pPr marL="179614" indent="-179614"/>
            <a:lvl3pPr marL="1165860" indent="-2514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672412" y="4702770"/>
            <a:ext cx="185713" cy="19685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2000249" y="812101"/>
            <a:ext cx="4436270" cy="745630"/>
          </a:xfrm>
          <a:prstGeom prst="rect">
            <a:avLst/>
          </a:prstGeom>
        </p:spPr>
        <p:txBody>
          <a:bodyPr lIns="25717" tIns="25717" rIns="25717" bIns="25717"/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353865" y="1955601"/>
            <a:ext cx="4436270" cy="2447629"/>
          </a:xfrm>
          <a:prstGeom prst="rect">
            <a:avLst/>
          </a:prstGeom>
        </p:spPr>
        <p:txBody>
          <a:bodyPr lIns="25717" tIns="25717" rIns="25717" bIns="25717"/>
          <a:lstStyle>
            <a:lvl1pPr marL="163285" indent="-163285"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647700" indent="-190500"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625600" indent="-254000"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082800" indent="-254000"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98862" y="4519478"/>
            <a:ext cx="191273" cy="174697"/>
          </a:xfrm>
          <a:prstGeom prst="rect">
            <a:avLst/>
          </a:prstGeom>
        </p:spPr>
        <p:txBody>
          <a:bodyPr lIns="25717" tIns="25717" rIns="25717" bIns="25717"/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0" y="285750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654968"/>
            <a:ext cx="7886700" cy="3263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05335" y="5073095"/>
            <a:ext cx="210015" cy="233679"/>
          </a:xfrm>
          <a:prstGeom prst="rect">
            <a:avLst/>
          </a:prstGeom>
          <a:ln w="12700">
            <a:miter lim="400000"/>
          </a:ln>
        </p:spPr>
        <p:txBody>
          <a:bodyPr wrap="none" lIns="34289" tIns="34289" rIns="34289" bIns="34289" anchor="ctr">
            <a:spAutoFit/>
          </a:bodyPr>
          <a:lstStyle>
            <a:lvl1pPr algn="r" defTabSz="762000">
              <a:defRPr sz="1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transition spd="med"/>
  <p:txStyles>
    <p:titleStyle>
      <a:lvl1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179614" marR="0" indent="-179614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666750" marR="0" indent="-20955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165859" marR="0" indent="-251459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6510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082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5654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226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4798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9370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hapter 10: Blockchain and Cryptocurrencies  Cryptocurrencies Bitcoin addresses Blockchain Mining Ethereum Smart Contracts  Prof Bill Buchanan OBE http://asecuritysite.com/crypto10 http://asecuritysite.com/encryption"/>
          <p:cNvSpPr txBox="1">
            <a:spLocks noGrp="1"/>
          </p:cNvSpPr>
          <p:nvPr>
            <p:ph type="title" idx="4294967295"/>
          </p:nvPr>
        </p:nvSpPr>
        <p:spPr>
          <a:xfrm>
            <a:off x="468311" y="961528"/>
            <a:ext cx="5327653" cy="4106120"/>
          </a:xfrm>
          <a:prstGeom prst="rect">
            <a:avLst/>
          </a:prstGeom>
        </p:spPr>
        <p:txBody>
          <a:bodyPr lIns="45718" tIns="45718" rIns="45718" bIns="45718"/>
          <a:lstStyle/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3400" dirty="0"/>
              <a:t>Introduction</a:t>
            </a:r>
            <a:br>
              <a:rPr dirty="0"/>
            </a:br>
            <a:br>
              <a:rPr dirty="0"/>
            </a:br>
            <a:endParaRPr dirty="0"/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1700" dirty="0"/>
              <a:t>Module Overview</a:t>
            </a:r>
            <a:br>
              <a:rPr lang="en-US" sz="1700" dirty="0"/>
            </a:br>
            <a:r>
              <a:rPr lang="en-US" sz="1700" dirty="0"/>
              <a:t>Timetable</a:t>
            </a:r>
            <a:br>
              <a:rPr lang="en-US" sz="1700" dirty="0"/>
            </a:br>
            <a:r>
              <a:rPr lang="en-US" sz="1700" dirty="0" err="1"/>
              <a:t>vSoC</a:t>
            </a:r>
            <a:r>
              <a:rPr lang="en-US" sz="1700" dirty="0"/>
              <a:t> 2</a:t>
            </a:r>
            <a:br>
              <a:rPr sz="1700" b="0" dirty="0"/>
            </a:br>
            <a:br>
              <a:rPr sz="1600" b="0" dirty="0"/>
            </a:br>
            <a:r>
              <a:rPr b="0" dirty="0"/>
              <a:t>Prof Bill Buchanan OBE</a:t>
            </a:r>
            <a:br>
              <a:rPr sz="1600" b="0" dirty="0"/>
            </a:br>
            <a:r>
              <a:rPr lang="en-GB" sz="1600" b="1" dirty="0"/>
              <a:t>https://</a:t>
            </a:r>
            <a:r>
              <a:rPr lang="en-GB" sz="1600" b="1" dirty="0" err="1"/>
              <a:t>asecuritysite.com</a:t>
            </a:r>
            <a:br>
              <a:rPr sz="1600" b="0" dirty="0"/>
            </a:br>
            <a:endParaRPr sz="1600" b="0" dirty="0"/>
          </a:p>
        </p:txBody>
      </p:sp>
      <p:pic>
        <p:nvPicPr>
          <p:cNvPr id="4" name="Picture 3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78767795-870D-9543-9B2F-F429AFE7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561" y="0"/>
            <a:ext cx="5782440" cy="4336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80DD7-BF5B-F1F3-C97E-72FBF056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026" y="4909117"/>
            <a:ext cx="1522538" cy="730818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6F124E27-C1CE-C9E9-3EDA-A6B8F45A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093" y="4834053"/>
            <a:ext cx="2108334" cy="8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582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348F1697-5968-604E-AF7B-F71888E0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6" name="Picture 4">
            <a:extLst>
              <a:ext uri="{FF2B5EF4-FFF2-40B4-BE49-F238E27FC236}">
                <a16:creationId xmlns:a16="http://schemas.microsoft.com/office/drawing/2014/main" id="{0B6FA367-8741-AC43-95CF-5267586D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65" y="1520487"/>
            <a:ext cx="769183" cy="99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0002AB-45C0-5249-8DF4-1CB61963171F}"/>
              </a:ext>
            </a:extLst>
          </p:cNvPr>
          <p:cNvSpPr/>
          <p:nvPr/>
        </p:nvSpPr>
        <p:spPr>
          <a:xfrm>
            <a:off x="1295958" y="1635747"/>
            <a:ext cx="390156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>
                <a:latin typeface="Slack-Lato"/>
              </a:rPr>
              <a:t>Professor Bill Buchanan OBE. </a:t>
            </a:r>
            <a:br>
              <a:rPr lang="en-GB" sz="1500" dirty="0">
                <a:latin typeface="Slack-Lato"/>
              </a:rPr>
            </a:br>
            <a:r>
              <a:rPr lang="en-GB" sz="1500" dirty="0">
                <a:latin typeface="Slack-Lato"/>
              </a:rPr>
              <a:t>Twitter: @</a:t>
            </a:r>
            <a:r>
              <a:rPr lang="en-GB" sz="1500" dirty="0" err="1">
                <a:latin typeface="Slack-Lato"/>
              </a:rPr>
              <a:t>billatnapier</a:t>
            </a:r>
            <a:r>
              <a:rPr lang="en-GB" sz="1500" dirty="0">
                <a:latin typeface="Slack-Lato"/>
              </a:rPr>
              <a:t> </a:t>
            </a:r>
            <a:br>
              <a:rPr lang="en-GB" sz="1500" dirty="0">
                <a:latin typeface="Slack-Lato"/>
              </a:rPr>
            </a:br>
            <a:r>
              <a:rPr lang="en-GB" sz="1500" dirty="0">
                <a:latin typeface="Slack-Lato"/>
              </a:rPr>
              <a:t>Web: </a:t>
            </a:r>
            <a:r>
              <a:rPr lang="en-GB" sz="1500" dirty="0" err="1">
                <a:latin typeface="Slack-Lato"/>
              </a:rPr>
              <a:t>asecuritysite.com</a:t>
            </a:r>
            <a:endParaRPr lang="en-US" sz="1500" dirty="0"/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E3755EF0-D63B-1DD0-9E1C-4D166892C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118" y="3025667"/>
            <a:ext cx="1644224" cy="2309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0F7DCB6-2A0F-8619-692F-CD2C66933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061" y="3035751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BA78FCC-4550-0079-9545-F4606E4C1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200" y="3025666"/>
            <a:ext cx="1681930" cy="2309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F094CB2-B027-51D8-6F7A-8CF920FDB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13" y="3025667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Pavlos PAPADOPOULOS | PhD Student | PhD | Edinburgh Napier University ...">
            <a:extLst>
              <a:ext uri="{FF2B5EF4-FFF2-40B4-BE49-F238E27FC236}">
                <a16:creationId xmlns:a16="http://schemas.microsoft.com/office/drawing/2014/main" id="{14E5432F-6E18-2738-937F-BEA89FB67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727" y="1351955"/>
            <a:ext cx="691593" cy="69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B2ACA4-FF7E-507E-1257-12BA3572B79F}"/>
              </a:ext>
            </a:extLst>
          </p:cNvPr>
          <p:cNvSpPr/>
          <p:nvPr/>
        </p:nvSpPr>
        <p:spPr>
          <a:xfrm>
            <a:off x="5500570" y="1588786"/>
            <a:ext cx="25371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/>
              <a:t>Pavlos</a:t>
            </a:r>
            <a:r>
              <a:rPr lang="en-GB" sz="1600" dirty="0"/>
              <a:t> Papadopoulos</a:t>
            </a:r>
            <a:endParaRPr lang="en-US" sz="1500" dirty="0"/>
          </a:p>
        </p:txBody>
      </p:sp>
      <p:pic>
        <p:nvPicPr>
          <p:cNvPr id="1028" name="Picture 4" descr="sana ullah jan">
            <a:extLst>
              <a:ext uri="{FF2B5EF4-FFF2-40B4-BE49-F238E27FC236}">
                <a16:creationId xmlns:a16="http://schemas.microsoft.com/office/drawing/2014/main" id="{0003BF5F-F46D-1C69-5224-CAE9C385E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570" y="2043831"/>
            <a:ext cx="818305" cy="81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8DF1D-C038-A712-E77D-EA9E81C2365C}"/>
              </a:ext>
            </a:extLst>
          </p:cNvPr>
          <p:cNvSpPr txBox="1"/>
          <p:nvPr/>
        </p:nvSpPr>
        <p:spPr>
          <a:xfrm>
            <a:off x="6506677" y="2518946"/>
            <a:ext cx="2755583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600" dirty="0"/>
              <a:t>Sana Ullah Jan</a:t>
            </a:r>
          </a:p>
        </p:txBody>
      </p:sp>
    </p:spTree>
    <p:extLst>
      <p:ext uri="{BB962C8B-B14F-4D97-AF65-F5344CB8AC3E}">
        <p14:creationId xmlns:p14="http://schemas.microsoft.com/office/powerpoint/2010/main" val="18050679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B785D3-304B-2D49-B0DC-5A92D58D3EA9}"/>
              </a:ext>
            </a:extLst>
          </p:cNvPr>
          <p:cNvSpPr/>
          <p:nvPr/>
        </p:nvSpPr>
        <p:spPr>
          <a:xfrm>
            <a:off x="1250873" y="5330280"/>
            <a:ext cx="695669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git clone https://</a:t>
            </a:r>
            <a:r>
              <a:rPr lang="en-GB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billbuchanan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/csn09112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36A1397-40A9-9681-20D4-11E842404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6" y="1374506"/>
            <a:ext cx="4957078" cy="395577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A8D3B61-FAFE-4BF6-D0A8-2B83A88E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64D66C4D-D25C-AE9D-C5AB-166B86D7C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26422BD5-DE44-1D5E-1A8D-4128562AB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53" y="2405408"/>
            <a:ext cx="2108334" cy="880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BBC588-9493-C7F7-2D58-87ABAA8D3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467" y="1374506"/>
            <a:ext cx="1522538" cy="7308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CB7A78-BFDE-4D27-DA4E-E2FF345B3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467" y="3866768"/>
            <a:ext cx="1522538" cy="7308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86430F-A10A-F7DB-ED6F-2D28B83B7D75}"/>
              </a:ext>
            </a:extLst>
          </p:cNvPr>
          <p:cNvSpPr/>
          <p:nvPr/>
        </p:nvSpPr>
        <p:spPr>
          <a:xfrm>
            <a:off x="297476" y="2223640"/>
            <a:ext cx="7306482" cy="1262994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313846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8AE73B9-BBEA-3CA2-D7A4-2EB81C720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15" y="1566010"/>
            <a:ext cx="7772400" cy="40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8361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01F9A94-848C-FEB4-7E9D-EF8033160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8" y="1371296"/>
            <a:ext cx="8672361" cy="441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42144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hapter 10: Blockchain and Cryptocurrencies  Cryptocurrencies Bitcoin addresses Blockchain Mining Ethereum Smart Contracts  Prof Bill Buchanan OBE http://asecuritysite.com/crypto10 http://asecuritysite.com/encryption"/>
          <p:cNvSpPr txBox="1">
            <a:spLocks noGrp="1"/>
          </p:cNvSpPr>
          <p:nvPr>
            <p:ph type="title" idx="4294967295"/>
          </p:nvPr>
        </p:nvSpPr>
        <p:spPr>
          <a:xfrm>
            <a:off x="468311" y="961528"/>
            <a:ext cx="5327653" cy="4106120"/>
          </a:xfrm>
          <a:prstGeom prst="rect">
            <a:avLst/>
          </a:prstGeom>
        </p:spPr>
        <p:txBody>
          <a:bodyPr lIns="45718" tIns="45718" rIns="45718" bIns="45718"/>
          <a:lstStyle/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3400" dirty="0"/>
              <a:t>Introduction</a:t>
            </a:r>
            <a:br>
              <a:rPr dirty="0"/>
            </a:br>
            <a:br>
              <a:rPr dirty="0"/>
            </a:br>
            <a:endParaRPr dirty="0"/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1700" dirty="0"/>
              <a:t>Module Overview</a:t>
            </a:r>
            <a:br>
              <a:rPr lang="en-US" sz="1700" dirty="0"/>
            </a:br>
            <a:r>
              <a:rPr lang="en-US" sz="1700" dirty="0"/>
              <a:t>Timetable</a:t>
            </a:r>
            <a:br>
              <a:rPr lang="en-US" sz="1700" dirty="0"/>
            </a:br>
            <a:r>
              <a:rPr lang="en-US" sz="1700" dirty="0" err="1"/>
              <a:t>vSoC</a:t>
            </a:r>
            <a:r>
              <a:rPr lang="en-US" sz="1700" dirty="0"/>
              <a:t> 2</a:t>
            </a:r>
            <a:br>
              <a:rPr sz="1700" b="0" dirty="0"/>
            </a:br>
            <a:br>
              <a:rPr sz="1600" b="0" dirty="0"/>
            </a:br>
            <a:r>
              <a:rPr b="0" dirty="0"/>
              <a:t>Prof Bill Buchanan OBE</a:t>
            </a:r>
            <a:br>
              <a:rPr sz="1600" b="0" dirty="0"/>
            </a:br>
            <a:r>
              <a:rPr lang="en-GB" sz="1600" b="1" dirty="0"/>
              <a:t>https://</a:t>
            </a:r>
            <a:r>
              <a:rPr lang="en-GB" sz="1600" b="1" dirty="0" err="1"/>
              <a:t>asecuritysite.com</a:t>
            </a:r>
            <a:br>
              <a:rPr sz="1600" b="0" dirty="0"/>
            </a:br>
            <a:endParaRPr sz="1600" b="0" dirty="0"/>
          </a:p>
        </p:txBody>
      </p:sp>
      <p:pic>
        <p:nvPicPr>
          <p:cNvPr id="4" name="Picture 3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78767795-870D-9543-9B2F-F429AFE7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561" y="0"/>
            <a:ext cx="5782440" cy="4336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80DD7-BF5B-F1F3-C97E-72FBF056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026" y="4851367"/>
            <a:ext cx="1522538" cy="730818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6F124E27-C1CE-C9E9-3EDA-A6B8F45A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666" y="4834053"/>
            <a:ext cx="2108334" cy="8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181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78</Words>
  <Application>Microsoft Macintosh PowerPoint</Application>
  <PresentationFormat>On-screen Show (16:10)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Slack-Lato</vt:lpstr>
      <vt:lpstr>Office Theme</vt:lpstr>
      <vt:lpstr>Introduction   Module Overview Timetable vSoC 2  Prof Bill Buchanan OBE https://asecuritysite.com </vt:lpstr>
      <vt:lpstr>PowerPoint Presentation</vt:lpstr>
      <vt:lpstr>PowerPoint Presentation</vt:lpstr>
      <vt:lpstr>PowerPoint Presentation</vt:lpstr>
      <vt:lpstr>PowerPoint Presentation</vt:lpstr>
      <vt:lpstr>Introduction   Module Overview Timetable vSoC 2  Prof Bill Buchanan OBE https://asecuritysite.com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Crypto   Light-weight crypto. Quantum-robust crypto Tokenization. Zero-knowledge. Homomorphic Encryption.  zkSnarks, Range-proofs   Prof Bill Buchanan OBE http://asecuritysite.com/encryption </dc:title>
  <cp:lastModifiedBy>Buchanan, Bill</cp:lastModifiedBy>
  <cp:revision>16</cp:revision>
  <dcterms:modified xsi:type="dcterms:W3CDTF">2022-09-26T18:17:56Z</dcterms:modified>
</cp:coreProperties>
</file>